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Default Extension="wdp" ContentType="image/vnd.ms-photo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7" r:id="rId2"/>
    <p:sldId id="280" r:id="rId3"/>
    <p:sldId id="281" r:id="rId4"/>
    <p:sldId id="263" r:id="rId5"/>
    <p:sldId id="264" r:id="rId6"/>
    <p:sldId id="265" r:id="rId7"/>
    <p:sldId id="262" r:id="rId8"/>
    <p:sldId id="260" r:id="rId9"/>
    <p:sldId id="258" r:id="rId10"/>
    <p:sldId id="259" r:id="rId11"/>
    <p:sldId id="268" r:id="rId12"/>
    <p:sldId id="266" r:id="rId13"/>
    <p:sldId id="267" r:id="rId14"/>
    <p:sldId id="269" r:id="rId15"/>
    <p:sldId id="270" r:id="rId16"/>
    <p:sldId id="272" r:id="rId17"/>
    <p:sldId id="273" r:id="rId18"/>
    <p:sldId id="274" r:id="rId19"/>
    <p:sldId id="278" r:id="rId20"/>
    <p:sldId id="279" r:id="rId2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498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2EDA7DDF-52AB-4A3B-9207-ABAC6E59A370}" type="datetimeFigureOut">
              <a:rPr lang="ru-RU"/>
              <a:pPr>
                <a:defRPr/>
              </a:pPr>
              <a:t>10.02.2016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FFE1F4C7-AA62-4A7F-B89F-96FE7953B6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3584750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62B4E92-087A-4F56-9DF7-4AF7E98D8251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F61F0BC-DB02-491C-AE1F-56E8A2F54FB3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819FA8E-0AEF-455E-895F-747A36D421C6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E00B37F-31D0-48EC-9C93-8E6C9F8DF17C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FDA5294-BAD7-499F-8E09-6C8F9D441AD4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229E141-F22D-4E8D-A00D-9B5EC413065D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4281354-1C6A-4065-8FF8-BF3CA9E2BF39}" type="slidenum">
              <a:rPr lang="ru-RU" smtClean="0"/>
              <a:pPr>
                <a:defRPr/>
              </a:pPr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4A0AFE1-5CBE-45B4-9C42-188BAF8B78A2}" type="slidenum">
              <a:rPr lang="ru-RU" smtClean="0"/>
              <a:pPr>
                <a:defRPr/>
              </a:pPr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0F8D10A-F197-43C3-9D8A-DE9F47202AAE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94437AB-BF90-4B61-ACE0-237E113385B9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F5C191C-1C61-4D9F-B3FC-A5E76E079E4C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AEC5BAC-EA34-40E9-B4AA-D7E8554DF672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C374949-51B7-4859-B095-87C61603A963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5124" name="Номер слайда 3"/>
          <p:cNvSpPr>
            <a:spLocks noGrp="1"/>
          </p:cNvSpPr>
          <p:nvPr>
            <p:ph type="sldNum" sz="quarter" idx="5"/>
          </p:nvPr>
        </p:nvSpPr>
        <p:spPr bwMode="auto">
          <a:extLst/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4906793-697D-4DD6-B643-D3F67E2406E2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ru-RU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22E29FB-A22D-47C9-8F4F-191ED0BE5AE3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6E7C2B4-91E6-4A12-A763-DA17AE075458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0AC1BC-FC7D-4FE8-9358-F5E3BA68F3DB}" type="datetime1">
              <a:rPr lang="ru-RU"/>
              <a:pPr>
                <a:defRPr/>
              </a:pPr>
              <a:t>10.02.2016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57C595-2F57-40C9-AC46-FA2EE6BEE8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599752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2B6F69-6237-4322-A645-D1C84F04E590}" type="datetime1">
              <a:rPr lang="ru-RU"/>
              <a:pPr>
                <a:defRPr/>
              </a:pPr>
              <a:t>10.02.2016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C710E2-9379-465B-9841-85B2C75475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622503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3D26B0-4DD4-419F-9EE3-0C26C7B70793}" type="datetime1">
              <a:rPr lang="ru-RU"/>
              <a:pPr>
                <a:defRPr/>
              </a:pPr>
              <a:t>10.02.2016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2742E6-E889-4308-B3DE-DAD106B262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602799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4DA67E-8360-45F0-B169-5D5038492F81}" type="datetime1">
              <a:rPr lang="ru-RU"/>
              <a:pPr>
                <a:defRPr/>
              </a:pPr>
              <a:t>10.02.2016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9617DE-F4DD-432A-A456-1A990D13EE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017027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6B746E-9200-41B3-B2DE-89E3E94FF8B6}" type="datetime1">
              <a:rPr lang="ru-RU"/>
              <a:pPr>
                <a:defRPr/>
              </a:pPr>
              <a:t>10.02.2016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DD3FFD-960F-457D-8EF1-226B4E96BB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070069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53592D-CDCF-4577-913B-7389C65A317A}" type="datetime1">
              <a:rPr lang="ru-RU"/>
              <a:pPr>
                <a:defRPr/>
              </a:pPr>
              <a:t>10.02.2016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03F1B0-5075-4669-9A2E-1F92A5C5D5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928017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3C4655-4DB3-4F0F-91A3-F2526D3499B7}" type="datetime1">
              <a:rPr lang="ru-RU"/>
              <a:pPr>
                <a:defRPr/>
              </a:pPr>
              <a:t>10.02.2016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5BCEDF-B30A-4173-B94C-C40A41CB63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344392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3ADFC7-C2FD-4A3D-B942-2DB29E0317F8}" type="datetime1">
              <a:rPr lang="ru-RU"/>
              <a:pPr>
                <a:defRPr/>
              </a:pPr>
              <a:t>10.02.2016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DE9420-F46D-48B5-B647-A499034E44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359070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313C69-8EA5-4F2A-8D2E-23798FDE8972}" type="datetime1">
              <a:rPr lang="ru-RU"/>
              <a:pPr>
                <a:defRPr/>
              </a:pPr>
              <a:t>10.02.2016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8ED693-AEA6-4EFA-9FE8-CA2130DC6E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854075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9F547A-1827-4CD4-BF48-121EA6C38DD3}" type="datetime1">
              <a:rPr lang="ru-RU"/>
              <a:pPr>
                <a:defRPr/>
              </a:pPr>
              <a:t>10.02.2016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7657AD-4E3E-4437-AF71-F55D516A00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934626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2EBE68-D22A-4EE0-9251-EA37FF121777}" type="datetime1">
              <a:rPr lang="ru-RU"/>
              <a:pPr>
                <a:defRPr/>
              </a:pPr>
              <a:t>10.02.2016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46EBC9-EC9A-4F18-B535-99952EC866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132514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D3C834AE-7C63-4BDC-B17D-BDFAC960B0E6}" type="datetime1">
              <a:rPr lang="ru-RU"/>
              <a:pPr>
                <a:defRPr/>
              </a:pPr>
              <a:t>10.02.2016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9866D36E-E978-4299-8FBA-818605EC2AA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Box 1"/>
          <p:cNvSpPr txBox="1">
            <a:spLocks noChangeArrowheads="1"/>
          </p:cNvSpPr>
          <p:nvPr/>
        </p:nvSpPr>
        <p:spPr bwMode="auto">
          <a:xfrm>
            <a:off x="1835150" y="2708275"/>
            <a:ext cx="5184775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alt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ОБЩИЕ ПРИНЦИПЫ САМОМЕНЕДЖМЕНТА  </a:t>
            </a:r>
            <a:endParaRPr lang="ru-RU" alt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2" name="TextBox 4"/>
          <p:cNvSpPr txBox="1">
            <a:spLocks noChangeArrowheads="1"/>
          </p:cNvSpPr>
          <p:nvPr/>
        </p:nvSpPr>
        <p:spPr bwMode="auto">
          <a:xfrm>
            <a:off x="2195513" y="5013325"/>
            <a:ext cx="4824412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endParaRPr lang="ru-RU" altLang="ru-RU" sz="1800" b="1" dirty="0">
              <a:latin typeface="Verdana" pitchFamily="34" charset="0"/>
            </a:endParaRPr>
          </a:p>
          <a:p>
            <a:pPr algn="ctr"/>
            <a:endParaRPr lang="ru-RU" altLang="ru-RU" sz="1800" dirty="0">
              <a:latin typeface="Verdana" pitchFamily="34" charset="0"/>
            </a:endParaRPr>
          </a:p>
          <a:p>
            <a:pPr algn="ctr"/>
            <a:endParaRPr lang="ru-RU" altLang="ru-RU" sz="1800" dirty="0">
              <a:latin typeface="Verdana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404664"/>
            <a:ext cx="2017713" cy="115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71800" y="548680"/>
            <a:ext cx="6192688" cy="53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268760"/>
            <a:ext cx="3651250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15616" y="5085184"/>
            <a:ext cx="4322763" cy="1103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1" name="TextBox 1"/>
          <p:cNvSpPr txBox="1">
            <a:spLocks noChangeArrowheads="1"/>
          </p:cNvSpPr>
          <p:nvPr/>
        </p:nvSpPr>
        <p:spPr bwMode="auto">
          <a:xfrm>
            <a:off x="250825" y="908050"/>
            <a:ext cx="8858250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Пятый этап </a:t>
            </a:r>
            <a:r>
              <a:rPr lang="ru-RU" altLang="ru-RU" sz="28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самоменеджмента</a:t>
            </a:r>
            <a:r>
              <a:rPr lang="ru-RU" altLang="ru-RU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altLang="ru-RU" sz="2800" b="1" u="sng" dirty="0">
                <a:latin typeface="Times New Roman" pitchFamily="18" charset="0"/>
                <a:cs typeface="Times New Roman" pitchFamily="18" charset="0"/>
              </a:rPr>
              <a:t>контроль. </a:t>
            </a:r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Получая какой-либо результат, его сравнивают с поставленной целью - если результат соответствует запланированному, то трудовой процесс идет в заданном направлении, если же нет, то надо либо корректировать течение трудового процесса, либо пересмотреть цели.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5373216"/>
            <a:ext cx="5986463" cy="8819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TextBox 1"/>
          <p:cNvSpPr txBox="1">
            <a:spLocks noChangeArrowheads="1"/>
          </p:cNvSpPr>
          <p:nvPr/>
        </p:nvSpPr>
        <p:spPr bwMode="auto">
          <a:xfrm>
            <a:off x="250825" y="908050"/>
            <a:ext cx="8497888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/>
            <a:r>
              <a:rPr lang="ru-RU" altLang="ru-RU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Получение информации и организация коммуникаций </a:t>
            </a:r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- для того, что бы экономно использовать свое и чужое время, необходимо разработать рациональный подход к владению информацией и передаче ее другим.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5445224"/>
            <a:ext cx="5986463" cy="8099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699"/>
          <a:stretch/>
        </p:blipFill>
        <p:spPr bwMode="auto">
          <a:xfrm>
            <a:off x="2085975" y="116632"/>
            <a:ext cx="5491014" cy="85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TextBox 1"/>
          <p:cNvSpPr txBox="1">
            <a:spLocks noChangeArrowheads="1"/>
          </p:cNvSpPr>
          <p:nvPr/>
        </p:nvSpPr>
        <p:spPr bwMode="auto">
          <a:xfrm>
            <a:off x="107950" y="765175"/>
            <a:ext cx="8856663" cy="52937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Метод «Альпы» </a:t>
            </a:r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включает в себя пять стадий:</a:t>
            </a:r>
          </a:p>
          <a:p>
            <a:endParaRPr lang="ru-RU" altLang="ru-RU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AutoNum type="arabicPeriod"/>
            </a:pPr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Составление заданий дня.</a:t>
            </a:r>
          </a:p>
          <a:p>
            <a:pPr>
              <a:buFontTx/>
              <a:buAutoNum type="arabicPeriod"/>
            </a:pPr>
            <a:endParaRPr lang="ru-RU" altLang="ru-RU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2. Оценка длительности задания.</a:t>
            </a:r>
          </a:p>
          <a:p>
            <a:endParaRPr lang="ru-RU" altLang="ru-RU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3. Резервирование времени «про запас» (60:40).</a:t>
            </a:r>
          </a:p>
          <a:p>
            <a:endParaRPr lang="ru-RU" altLang="ru-RU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4. Принятие решений по приоритетным, сокращениям и перепоручению (делегирование).</a:t>
            </a:r>
          </a:p>
          <a:p>
            <a:endParaRPr lang="ru-RU" altLang="ru-RU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5. Последующий контроль - перенос несделанного</a:t>
            </a:r>
            <a:r>
              <a:rPr lang="ru-RU" altLang="ru-RU" sz="3000" dirty="0"/>
              <a:t>.</a:t>
            </a:r>
          </a:p>
        </p:txBody>
      </p:sp>
      <p:pic>
        <p:nvPicPr>
          <p:cNvPr id="11269" name="Picture 2" descr="Z:\home\anastasia\Рабочий стол\i (1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08625" y="1341438"/>
            <a:ext cx="2409825" cy="180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584" y="6021288"/>
            <a:ext cx="5986463" cy="5475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3" name="TextBox 1"/>
          <p:cNvSpPr txBox="1">
            <a:spLocks noChangeArrowheads="1"/>
          </p:cNvSpPr>
          <p:nvPr/>
        </p:nvSpPr>
        <p:spPr bwMode="auto">
          <a:xfrm>
            <a:off x="179388" y="908050"/>
            <a:ext cx="8785225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Применение </a:t>
            </a:r>
            <a:r>
              <a:rPr lang="ru-RU" altLang="ru-RU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принципа Парето (соотношение 80:20) </a:t>
            </a:r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состоит в том, что если все рабочие функции рассматривать с точки зрения их эффективности, то окажется, что 80 % конечных результатов достигается за 20 % затраченного времени, тогда как остальные 20 % итога «поглощают» 80 % рабочего времени.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4941168"/>
            <a:ext cx="5986463" cy="1169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7" name="TextBox 1"/>
          <p:cNvSpPr txBox="1">
            <a:spLocks noChangeArrowheads="1"/>
          </p:cNvSpPr>
          <p:nvPr/>
        </p:nvSpPr>
        <p:spPr bwMode="auto">
          <a:xfrm>
            <a:off x="179388" y="981075"/>
            <a:ext cx="8713787" cy="4462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Установление приоритетов с помощью </a:t>
            </a:r>
            <a:r>
              <a:rPr lang="ru-RU" altLang="ru-RU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анализа АБВ</a:t>
            </a:r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 включает в себя три закономерности:</a:t>
            </a:r>
          </a:p>
          <a:p>
            <a:endParaRPr lang="ru-RU" altLang="ru-RU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Категория «А» - важнейшие задачи, 65 %</a:t>
            </a:r>
          </a:p>
          <a:p>
            <a:endParaRPr lang="ru-RU" altLang="ru-RU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Категория «Б» - важные задачи, 20 %</a:t>
            </a:r>
          </a:p>
          <a:p>
            <a:endParaRPr lang="ru-RU" altLang="ru-RU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Категория «В» - менее важные задачи, 15 % </a:t>
            </a:r>
          </a:p>
          <a:p>
            <a:endParaRPr lang="ru-RU" altLang="ru-RU" sz="2800" dirty="0">
              <a:latin typeface="Times New Roman" pitchFamily="18" charset="0"/>
              <a:cs typeface="Times New Roman" pitchFamily="18" charset="0"/>
            </a:endParaRPr>
          </a:p>
          <a:p>
            <a:endParaRPr lang="ru-RU" altLang="ru-RU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5013176"/>
            <a:ext cx="5986463" cy="1169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1" name="TextBox 1"/>
          <p:cNvSpPr txBox="1">
            <a:spLocks noChangeArrowheads="1"/>
          </p:cNvSpPr>
          <p:nvPr/>
        </p:nvSpPr>
        <p:spPr bwMode="auto">
          <a:xfrm>
            <a:off x="250825" y="981075"/>
            <a:ext cx="7489527" cy="5386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2800" dirty="0"/>
              <a:t>Анализ по </a:t>
            </a:r>
            <a:r>
              <a:rPr lang="ru-RU" altLang="ru-RU" sz="2800" b="1" i="1" dirty="0">
                <a:solidFill>
                  <a:srgbClr val="C00000"/>
                </a:solidFill>
              </a:rPr>
              <a:t>принципу Эйзенхауэра:</a:t>
            </a:r>
          </a:p>
          <a:p>
            <a:endParaRPr lang="ru-RU" altLang="ru-RU" sz="2800" b="1" i="1" dirty="0">
              <a:solidFill>
                <a:srgbClr val="C0000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ru-RU" altLang="ru-RU" sz="2800" i="1" dirty="0" smtClean="0"/>
              <a:t> срочные/важные </a:t>
            </a:r>
            <a:r>
              <a:rPr lang="ru-RU" altLang="ru-RU" sz="2800" i="1" dirty="0"/>
              <a:t>дела. </a:t>
            </a:r>
            <a:r>
              <a:rPr lang="ru-RU" altLang="ru-RU" sz="2800" dirty="0"/>
              <a:t>За них нужно приниматься немедленно и самому их выполнять.</a:t>
            </a:r>
          </a:p>
          <a:p>
            <a:pPr>
              <a:buFont typeface="Wingdings" pitchFamily="2" charset="2"/>
              <a:buChar char="Ø"/>
            </a:pPr>
            <a:r>
              <a:rPr lang="ru-RU" altLang="ru-RU" sz="2800" i="1" dirty="0" smtClean="0"/>
              <a:t> срочные/менее </a:t>
            </a:r>
            <a:r>
              <a:rPr lang="ru-RU" altLang="ru-RU" sz="2800" i="1" dirty="0"/>
              <a:t>важные дела.</a:t>
            </a:r>
          </a:p>
          <a:p>
            <a:pPr>
              <a:buFont typeface="Wingdings" pitchFamily="2" charset="2"/>
              <a:buChar char="Ø"/>
            </a:pPr>
            <a:r>
              <a:rPr lang="ru-RU" altLang="ru-RU" sz="2800" i="1" dirty="0" smtClean="0"/>
              <a:t> менее </a:t>
            </a:r>
            <a:r>
              <a:rPr lang="ru-RU" altLang="ru-RU" sz="2800" i="1" dirty="0"/>
              <a:t>срочные/ важные задачи</a:t>
            </a:r>
            <a:r>
              <a:rPr lang="ru-RU" altLang="ru-RU" sz="2800" dirty="0"/>
              <a:t>. Их не надо выполнять срочно. Но нужно проконтролировать, чтобы они не перешли в разряд срочных дел.</a:t>
            </a:r>
          </a:p>
          <a:p>
            <a:pPr>
              <a:buFont typeface="Wingdings" pitchFamily="2" charset="2"/>
              <a:buChar char="Ø"/>
            </a:pPr>
            <a:r>
              <a:rPr lang="ru-RU" altLang="ru-RU" sz="2800" i="1" dirty="0" smtClean="0"/>
              <a:t> менее </a:t>
            </a:r>
            <a:r>
              <a:rPr lang="ru-RU" altLang="ru-RU" sz="2800" i="1" dirty="0"/>
              <a:t>срочные/менее важные задачи</a:t>
            </a:r>
            <a:r>
              <a:rPr lang="ru-RU" altLang="ru-RU" sz="2800" b="1" i="1" dirty="0">
                <a:solidFill>
                  <a:srgbClr val="C00000"/>
                </a:solidFill>
              </a:rPr>
              <a:t>.</a:t>
            </a:r>
          </a:p>
          <a:p>
            <a:endParaRPr lang="ru-RU" altLang="ru-RU" sz="3600" b="1" i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slow">
    <p:wipe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TextBox 2"/>
          <p:cNvSpPr txBox="1">
            <a:spLocks noChangeArrowheads="1"/>
          </p:cNvSpPr>
          <p:nvPr/>
        </p:nvSpPr>
        <p:spPr bwMode="auto">
          <a:xfrm>
            <a:off x="2843213" y="158750"/>
            <a:ext cx="6265862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1000">
                <a:latin typeface="Verdana" pitchFamily="34" charset="0"/>
              </a:rPr>
              <a:t>Самоменеджмент		</a:t>
            </a:r>
            <a:r>
              <a:rPr lang="ru-RU" altLang="ru-RU" sz="1000" b="1">
                <a:latin typeface="Verdana" pitchFamily="34" charset="0"/>
              </a:rPr>
              <a:t>	</a:t>
            </a:r>
          </a:p>
        </p:txBody>
      </p:sp>
      <p:sp>
        <p:nvSpPr>
          <p:cNvPr id="15364" name="TextBox 1"/>
          <p:cNvSpPr txBox="1">
            <a:spLocks noChangeArrowheads="1"/>
          </p:cNvSpPr>
          <p:nvPr/>
        </p:nvSpPr>
        <p:spPr bwMode="auto">
          <a:xfrm>
            <a:off x="215900" y="836613"/>
            <a:ext cx="8712200" cy="3108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/>
            <a:r>
              <a:rPr lang="ru-RU" alt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Правила  </a:t>
            </a:r>
            <a:r>
              <a:rPr lang="ru-RU" alt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тайм-менеджмента </a:t>
            </a:r>
            <a:r>
              <a:rPr lang="ru-RU" altLang="ru-RU" sz="28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altLang="ru-RU" sz="2800" b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altLang="ru-RU" sz="2800" b="1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AutoNum type="arabicPeriod"/>
            </a:pPr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Все записывай.</a:t>
            </a:r>
          </a:p>
          <a:p>
            <a:pPr algn="just">
              <a:buFontTx/>
              <a:buAutoNum type="arabicPeriod"/>
            </a:pPr>
            <a:endParaRPr lang="ru-RU" alt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AutoNum type="arabicPeriod"/>
            </a:pP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Всегда </a:t>
            </a:r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носи с собой ежедневник.</a:t>
            </a:r>
          </a:p>
          <a:p>
            <a:pPr algn="just">
              <a:buFontTx/>
              <a:buAutoNum type="arabicPeriod"/>
            </a:pPr>
            <a:endParaRPr lang="ru-RU" alt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AutoNum type="arabicPeriod"/>
            </a:pP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Выдели </a:t>
            </a:r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время для планирования на неделю вперед.</a:t>
            </a:r>
          </a:p>
        </p:txBody>
      </p:sp>
      <p:pic>
        <p:nvPicPr>
          <p:cNvPr id="15365" name="Picture 2" descr="Z:\home\anastasia\Рабочий стол\i (2).jp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43663" y="1627188"/>
            <a:ext cx="1809750" cy="180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5517232"/>
            <a:ext cx="5986463" cy="7379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blinds dir="vert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9" name="TextBox 2"/>
          <p:cNvSpPr txBox="1">
            <a:spLocks noChangeArrowheads="1"/>
          </p:cNvSpPr>
          <p:nvPr/>
        </p:nvSpPr>
        <p:spPr bwMode="auto">
          <a:xfrm>
            <a:off x="323850" y="836613"/>
            <a:ext cx="7416501" cy="477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4. Планируй свое свободное время.</a:t>
            </a:r>
          </a:p>
          <a:p>
            <a:endParaRPr lang="ru-RU" altLang="ru-RU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5. Эффективно используй промежутки времени между лекциями и занятиями.</a:t>
            </a:r>
          </a:p>
          <a:p>
            <a:endParaRPr lang="ru-RU" altLang="ru-RU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6. Не перекладывай бесконечно листы бумаги (дела) из одной стопки в другую.</a:t>
            </a:r>
          </a:p>
          <a:p>
            <a:endParaRPr lang="ru-RU" altLang="ru-RU" sz="3600" dirty="0"/>
          </a:p>
          <a:p>
            <a:endParaRPr lang="ru-RU" altLang="ru-RU" sz="3600" dirty="0"/>
          </a:p>
          <a:p>
            <a:endParaRPr lang="ru-RU" altLang="ru-RU" sz="3600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4941168"/>
            <a:ext cx="5986463" cy="1169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blinds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3" name="TextBox 1"/>
          <p:cNvSpPr txBox="1">
            <a:spLocks noChangeArrowheads="1"/>
          </p:cNvSpPr>
          <p:nvPr/>
        </p:nvSpPr>
        <p:spPr bwMode="auto">
          <a:xfrm>
            <a:off x="323851" y="1031875"/>
            <a:ext cx="6336382" cy="3539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2800" dirty="0"/>
              <a:t>7.  Определись, что тебе мешает.</a:t>
            </a:r>
          </a:p>
          <a:p>
            <a:endParaRPr lang="ru-RU" altLang="ru-RU" sz="2800" dirty="0"/>
          </a:p>
          <a:p>
            <a:r>
              <a:rPr lang="ru-RU" altLang="ru-RU" sz="2800" dirty="0"/>
              <a:t>8. Отделяй учебу от личного.</a:t>
            </a:r>
          </a:p>
          <a:p>
            <a:endParaRPr lang="ru-RU" altLang="ru-RU" sz="2800" dirty="0"/>
          </a:p>
          <a:p>
            <a:r>
              <a:rPr lang="ru-RU" altLang="ru-RU" sz="2800" dirty="0"/>
              <a:t>9. Находи время на себя.</a:t>
            </a:r>
          </a:p>
          <a:p>
            <a:endParaRPr lang="ru-RU" altLang="ru-RU" sz="2800" dirty="0"/>
          </a:p>
          <a:p>
            <a:r>
              <a:rPr lang="ru-RU" altLang="ru-RU" sz="2800" dirty="0"/>
              <a:t>10. Если тебя отвлекают, найди время, чтобы ответить.</a:t>
            </a: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5229200"/>
            <a:ext cx="5986463" cy="8099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Выводы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01753" y="1769075"/>
            <a:ext cx="7702790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/>
              <a:t>1.Успешность в профессиональной деятельности на прямую зависит от методов самоорганизации, самоуправления</a:t>
            </a:r>
          </a:p>
          <a:p>
            <a:pPr algn="just"/>
            <a:r>
              <a:rPr lang="ru-RU" sz="2400" dirty="0" smtClean="0"/>
              <a:t>2. </a:t>
            </a:r>
            <a:r>
              <a:rPr lang="ru-RU" sz="2400" dirty="0" err="1" smtClean="0"/>
              <a:t>Самоменеджмент</a:t>
            </a:r>
            <a:r>
              <a:rPr lang="ru-RU" sz="2400" dirty="0" smtClean="0"/>
              <a:t> помогает выстроить правильно стратегию управления своим временем и своей деятельность.</a:t>
            </a:r>
          </a:p>
          <a:p>
            <a:pPr algn="just"/>
            <a:r>
              <a:rPr lang="ru-RU" sz="2400" dirty="0" smtClean="0"/>
              <a:t>3. Следование определенным правилам </a:t>
            </a:r>
            <a:r>
              <a:rPr lang="ru-RU" sz="2400" dirty="0" err="1" smtClean="0"/>
              <a:t>самоменеджмента</a:t>
            </a:r>
            <a:r>
              <a:rPr lang="ru-RU" sz="2400" dirty="0" smtClean="0"/>
              <a:t> помогает изменить свои привычки и стать успешнее.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8862398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ЦЕЛЬ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Рассмотреть понятия тайм - менеджмент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самоменеджмент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Сформулировать основные принципы и правила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самоменеджмента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7446433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C00000"/>
                </a:solidFill>
              </a:rPr>
              <a:t>ИСПОЛЬЗОВАННАЯ ЛИТЕРАТУРА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dirty="0" smtClean="0"/>
              <a:t>1.</a:t>
            </a:r>
            <a:r>
              <a:rPr lang="ru-RU" dirty="0"/>
              <a:t>	</a:t>
            </a:r>
            <a:r>
              <a:rPr lang="ru-RU" dirty="0" err="1"/>
              <a:t>Берчард</a:t>
            </a:r>
            <a:r>
              <a:rPr lang="ru-RU" dirty="0"/>
              <a:t> </a:t>
            </a:r>
            <a:r>
              <a:rPr lang="ru-RU" dirty="0" err="1"/>
              <a:t>Брендон</a:t>
            </a:r>
            <a:r>
              <a:rPr lang="ru-RU" dirty="0"/>
              <a:t> Энергия жизни. 10 секретов активизации внутренних сил; Манн, Иванов и Фербер, 2012. - 304 c.</a:t>
            </a:r>
          </a:p>
          <a:p>
            <a:pPr marL="0" indent="0">
              <a:buNone/>
            </a:pPr>
            <a:r>
              <a:rPr lang="ru-RU" dirty="0"/>
              <a:t>2.	</a:t>
            </a:r>
            <a:r>
              <a:rPr lang="ru-RU" dirty="0" err="1"/>
              <a:t>Даннинг</a:t>
            </a:r>
            <a:r>
              <a:rPr lang="ru-RU" dirty="0"/>
              <a:t> Донна Твой тип карьеры. Секреты личности для профессионального успеха; Феникс, 2009. - 384 c.</a:t>
            </a:r>
          </a:p>
          <a:p>
            <a:pPr marL="0" indent="0">
              <a:buNone/>
            </a:pPr>
            <a:r>
              <a:rPr lang="ru-RU" dirty="0"/>
              <a:t>3.	</a:t>
            </a:r>
            <a:r>
              <a:rPr lang="ru-RU" dirty="0" err="1"/>
              <a:t>Еремич</a:t>
            </a:r>
            <a:r>
              <a:rPr lang="ru-RU" dirty="0"/>
              <a:t> Наталья Тайм-менеджмент для женщин. Как все успевать; Питер, 2008. - 176 c.</a:t>
            </a:r>
          </a:p>
          <a:p>
            <a:pPr marL="0" indent="0">
              <a:buNone/>
            </a:pPr>
            <a:r>
              <a:rPr lang="ru-RU" dirty="0"/>
              <a:t>4.	 </a:t>
            </a:r>
            <a:r>
              <a:rPr lang="ru-RU" dirty="0" err="1"/>
              <a:t>Кови</a:t>
            </a:r>
            <a:r>
              <a:rPr lang="ru-RU" dirty="0"/>
              <a:t> Стивен Семь навыков эффективных менеджеров. Самоорганизация, лидерство, раскрытие потенциала; Альпина </a:t>
            </a:r>
            <a:r>
              <a:rPr lang="ru-RU" dirty="0" err="1"/>
              <a:t>Паблишер</a:t>
            </a:r>
            <a:r>
              <a:rPr lang="ru-RU" dirty="0"/>
              <a:t>, 2012. - 123 c.</a:t>
            </a:r>
          </a:p>
          <a:p>
            <a:pPr marL="0" indent="0">
              <a:buNone/>
            </a:pPr>
            <a:r>
              <a:rPr lang="ru-RU" dirty="0"/>
              <a:t>5.	</a:t>
            </a:r>
            <a:r>
              <a:rPr lang="ru-RU" dirty="0" err="1"/>
              <a:t>Поузен</a:t>
            </a:r>
            <a:r>
              <a:rPr lang="ru-RU" dirty="0"/>
              <a:t> Роберт На пике возможностей. Правила эффективности профессионалов; Манн, Иванов и Фербер, 2013. - 320 c.</a:t>
            </a:r>
          </a:p>
          <a:p>
            <a:pPr marL="0" indent="0">
              <a:buNone/>
            </a:pPr>
            <a:r>
              <a:rPr lang="ru-RU" dirty="0"/>
              <a:t>6.	</a:t>
            </a:r>
            <a:r>
              <a:rPr lang="ru-RU" dirty="0" err="1"/>
              <a:t>Райан</a:t>
            </a:r>
            <a:r>
              <a:rPr lang="ru-RU" dirty="0"/>
              <a:t> М. Дж. В этом году я… Как изменить привычки, сдержать обещания или сделать то, о чем вы давно мечтали; Манн, Иванов и Фербер, 2013. - 372 c.</a:t>
            </a:r>
          </a:p>
          <a:p>
            <a:pPr marL="0" indent="0">
              <a:buNone/>
            </a:pPr>
            <a:r>
              <a:rPr lang="ru-RU" dirty="0"/>
              <a:t>7.	Сидорова Н. А., </a:t>
            </a:r>
            <a:r>
              <a:rPr lang="ru-RU" dirty="0" err="1"/>
              <a:t>Анисинкова</a:t>
            </a:r>
            <a:r>
              <a:rPr lang="ru-RU" dirty="0"/>
              <a:t> Е. Б. Тайм-менеджмент; Дашков и Ко, 2012. - 220 c.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397747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СОДЕРЖАНИЕ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1. Понятия: тайм- менеджмент и </a:t>
            </a:r>
            <a:r>
              <a:rPr lang="ru-RU" dirty="0" err="1" smtClean="0"/>
              <a:t>самоменеджмент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2. Этапы </a:t>
            </a:r>
            <a:r>
              <a:rPr lang="ru-RU" dirty="0" err="1" smtClean="0"/>
              <a:t>самоменеджмента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3. Принципы </a:t>
            </a:r>
            <a:r>
              <a:rPr lang="ru-RU" dirty="0" err="1" smtClean="0"/>
              <a:t>самоменеджмента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4. Правила </a:t>
            </a:r>
            <a:r>
              <a:rPr lang="ru-RU" dirty="0" err="1" smtClean="0"/>
              <a:t>самоменеджмента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0260082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TextBox 1"/>
          <p:cNvSpPr txBox="1">
            <a:spLocks noChangeArrowheads="1"/>
          </p:cNvSpPr>
          <p:nvPr/>
        </p:nvSpPr>
        <p:spPr bwMode="auto">
          <a:xfrm>
            <a:off x="323850" y="908050"/>
            <a:ext cx="8569325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altLang="ru-RU" sz="28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Time</a:t>
            </a:r>
            <a:r>
              <a:rPr lang="ru-RU" altLang="ru-RU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altLang="ru-RU" sz="28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managment</a:t>
            </a:r>
            <a:r>
              <a:rPr lang="ru-RU" altLang="ru-RU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- (управление временем, организации времени), под которой следует понимать не просто набор техник планирования, но комплексную систему управления собой, т. е. </a:t>
            </a:r>
            <a:r>
              <a:rPr lang="ru-RU" altLang="ru-RU" sz="2800" dirty="0" err="1">
                <a:latin typeface="Times New Roman" pitchFamily="18" charset="0"/>
                <a:cs typeface="Times New Roman" pitchFamily="18" charset="0"/>
              </a:rPr>
              <a:t>самоменеджмент</a:t>
            </a:r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95736" y="3284984"/>
            <a:ext cx="4213225" cy="22819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5805264"/>
            <a:ext cx="5986463" cy="8018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TextBox 1"/>
          <p:cNvSpPr txBox="1">
            <a:spLocks noChangeArrowheads="1"/>
          </p:cNvSpPr>
          <p:nvPr/>
        </p:nvSpPr>
        <p:spPr bwMode="auto">
          <a:xfrm>
            <a:off x="467544" y="908720"/>
            <a:ext cx="8424862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2800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Самоменеджмент</a:t>
            </a:r>
            <a:r>
              <a:rPr lang="ru-RU" altLang="ru-RU" sz="28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это самоорганизация, умение управлять собой, руководить процессом управления в самом широком смысле слова (во времени, пространстве, общении, деловом мире</a:t>
            </a:r>
            <a:r>
              <a:rPr lang="ru-RU" altLang="ru-RU" sz="2800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4509120"/>
            <a:ext cx="5986463" cy="1169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checker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Box 1"/>
          <p:cNvSpPr txBox="1">
            <a:spLocks noChangeArrowheads="1"/>
          </p:cNvSpPr>
          <p:nvPr/>
        </p:nvSpPr>
        <p:spPr bwMode="auto">
          <a:xfrm>
            <a:off x="323850" y="981075"/>
            <a:ext cx="8569325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/>
            <a:r>
              <a:rPr lang="ru-RU" altLang="ru-RU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Первый этап </a:t>
            </a:r>
            <a:r>
              <a:rPr lang="ru-RU" altLang="ru-RU" sz="28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самоменеджмента</a:t>
            </a:r>
            <a:r>
              <a:rPr lang="ru-RU" altLang="ru-RU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- постановка </a:t>
            </a:r>
            <a:r>
              <a:rPr lang="ru-RU" altLang="ru-RU" sz="2800" b="1" u="sng" dirty="0">
                <a:latin typeface="Times New Roman" pitchFamily="18" charset="0"/>
                <a:cs typeface="Times New Roman" pitchFamily="18" charset="0"/>
              </a:rPr>
              <a:t>четких целей</a:t>
            </a:r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, т.е. нужно заранее наиболее конкретно представить, к чему надо стремиться. 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91880" y="2420888"/>
            <a:ext cx="4792663" cy="33028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5949280"/>
            <a:ext cx="5986463" cy="7338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16632"/>
            <a:ext cx="4938713" cy="85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TextBox 1"/>
          <p:cNvSpPr txBox="1">
            <a:spLocks noChangeArrowheads="1"/>
          </p:cNvSpPr>
          <p:nvPr/>
        </p:nvSpPr>
        <p:spPr bwMode="auto">
          <a:xfrm>
            <a:off x="250825" y="908050"/>
            <a:ext cx="8713788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/>
            <a:r>
              <a:rPr lang="ru-RU" altLang="ru-RU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Второй этап </a:t>
            </a:r>
            <a:r>
              <a:rPr lang="ru-RU" altLang="ru-RU" sz="28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самоменеджмента</a:t>
            </a:r>
            <a:r>
              <a:rPr lang="ru-RU" altLang="ru-RU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altLang="ru-RU" sz="2800" b="1" u="sng" dirty="0">
                <a:latin typeface="Times New Roman" pitchFamily="18" charset="0"/>
                <a:cs typeface="Times New Roman" pitchFamily="18" charset="0"/>
              </a:rPr>
              <a:t>планирование. </a:t>
            </a:r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Каждый человек должен планировать использование своего времени для достижения поставленных целей.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95736" y="2492896"/>
            <a:ext cx="4852987" cy="34154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3" name="TextBox 1"/>
          <p:cNvSpPr txBox="1">
            <a:spLocks noChangeArrowheads="1"/>
          </p:cNvSpPr>
          <p:nvPr/>
        </p:nvSpPr>
        <p:spPr bwMode="auto">
          <a:xfrm>
            <a:off x="323850" y="981075"/>
            <a:ext cx="8640763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/>
            <a:r>
              <a:rPr lang="ru-RU" altLang="ru-RU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Третий этап </a:t>
            </a:r>
            <a:r>
              <a:rPr lang="ru-RU" altLang="ru-RU" sz="28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самоменеджмента</a:t>
            </a:r>
            <a:r>
              <a:rPr lang="ru-RU" altLang="ru-RU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altLang="ru-RU" sz="2800" b="1" u="sng" dirty="0">
                <a:latin typeface="Times New Roman" pitchFamily="18" charset="0"/>
                <a:cs typeface="Times New Roman" pitchFamily="18" charset="0"/>
              </a:rPr>
              <a:t>принятие решений,</a:t>
            </a:r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 т.е. нужно установить приоритетность, какое из дел надо сделать в первую очередь, а какое во вторую.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91680" y="2780928"/>
            <a:ext cx="6141368" cy="36657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5949280"/>
            <a:ext cx="5986463" cy="800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TextBox 1"/>
          <p:cNvSpPr txBox="1">
            <a:spLocks noChangeArrowheads="1"/>
          </p:cNvSpPr>
          <p:nvPr/>
        </p:nvSpPr>
        <p:spPr bwMode="auto">
          <a:xfrm>
            <a:off x="323850" y="908050"/>
            <a:ext cx="8569325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altLang="ru-RU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Четвертый этап </a:t>
            </a:r>
            <a:r>
              <a:rPr lang="ru-RU" altLang="ru-RU" sz="28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самоменеджмента</a:t>
            </a:r>
            <a:r>
              <a:rPr lang="ru-RU" altLang="ru-RU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altLang="ru-RU" sz="2800" b="1" u="sng" dirty="0">
                <a:latin typeface="Times New Roman" pitchFamily="18" charset="0"/>
                <a:cs typeface="Times New Roman" pitchFamily="18" charset="0"/>
              </a:rPr>
              <a:t>реализация и организация</a:t>
            </a:r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, т.е. необходимо организовать распорядок своего рабочего дня и придерживаться его. 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79912" y="1988840"/>
            <a:ext cx="4792663" cy="3590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5805264"/>
            <a:ext cx="5986463" cy="656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413</TotalTime>
  <Words>614</Words>
  <Application>Microsoft Office PowerPoint</Application>
  <PresentationFormat>Экран (4:3)</PresentationFormat>
  <Paragraphs>95</Paragraphs>
  <Slides>20</Slides>
  <Notes>16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Слайд 1</vt:lpstr>
      <vt:lpstr>ЦЕЛЬ</vt:lpstr>
      <vt:lpstr>СОДЕРЖАНИЕ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Выводы</vt:lpstr>
      <vt:lpstr>ИСПОЛЬЗОВАННАЯ ЛИТЕРАТУРА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Илья</dc:creator>
  <cp:lastModifiedBy>kalymbetova</cp:lastModifiedBy>
  <cp:revision>46</cp:revision>
  <dcterms:created xsi:type="dcterms:W3CDTF">2011-09-19T03:23:37Z</dcterms:created>
  <dcterms:modified xsi:type="dcterms:W3CDTF">2016-02-10T09:42:28Z</dcterms:modified>
</cp:coreProperties>
</file>